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549E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CCC04-2D3A-4DC5-B162-A529AC8C2C30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1233488"/>
            <a:ext cx="23510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44055-3B69-4404-AF12-7B62C891CE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202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A3A9-32BF-4F6B-B74E-62BB7F15978E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1502-1A3E-47AF-87F2-F456F5F35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53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A3A9-32BF-4F6B-B74E-62BB7F15978E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1502-1A3E-47AF-87F2-F456F5F35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74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A3A9-32BF-4F6B-B74E-62BB7F15978E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1502-1A3E-47AF-87F2-F456F5F35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13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A3A9-32BF-4F6B-B74E-62BB7F15978E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1502-1A3E-47AF-87F2-F456F5F35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337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A3A9-32BF-4F6B-B74E-62BB7F15978E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1502-1A3E-47AF-87F2-F456F5F35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891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A3A9-32BF-4F6B-B74E-62BB7F15978E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1502-1A3E-47AF-87F2-F456F5F35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195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A3A9-32BF-4F6B-B74E-62BB7F15978E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1502-1A3E-47AF-87F2-F456F5F35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45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A3A9-32BF-4F6B-B74E-62BB7F15978E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1502-1A3E-47AF-87F2-F456F5F35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0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A3A9-32BF-4F6B-B74E-62BB7F15978E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1502-1A3E-47AF-87F2-F456F5F35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7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A3A9-32BF-4F6B-B74E-62BB7F15978E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1502-1A3E-47AF-87F2-F456F5F35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8392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A3A9-32BF-4F6B-B74E-62BB7F15978E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1502-1A3E-47AF-87F2-F456F5F35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0330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1A3A9-32BF-4F6B-B74E-62BB7F15978E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81502-1A3E-47AF-87F2-F456F5F35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90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D21F08A6-3D55-4540-9822-E96881F2538A}"/>
              </a:ext>
            </a:extLst>
          </p:cNvPr>
          <p:cNvGrpSpPr/>
          <p:nvPr/>
        </p:nvGrpSpPr>
        <p:grpSpPr>
          <a:xfrm>
            <a:off x="341290" y="776805"/>
            <a:ext cx="1751527" cy="1120462"/>
            <a:chOff x="2620850" y="2395780"/>
            <a:chExt cx="1751527" cy="1120462"/>
          </a:xfrm>
          <a:solidFill>
            <a:srgbClr val="549E9D"/>
          </a:solidFill>
        </p:grpSpPr>
        <p:sp>
          <p:nvSpPr>
            <p:cNvPr id="5" name="フローチャート: 判断 4">
              <a:extLst>
                <a:ext uri="{FF2B5EF4-FFF2-40B4-BE49-F238E27FC236}">
                  <a16:creationId xmlns:a16="http://schemas.microsoft.com/office/drawing/2014/main" id="{237AF0F1-94CB-460A-9499-D3C4C62118CF}"/>
                </a:ext>
              </a:extLst>
            </p:cNvPr>
            <p:cNvSpPr/>
            <p:nvPr/>
          </p:nvSpPr>
          <p:spPr>
            <a:xfrm>
              <a:off x="2620850" y="2395780"/>
              <a:ext cx="1751527" cy="1120462"/>
            </a:xfrm>
            <a:prstGeom prst="flowChartDecisi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9345C03-7D5C-4138-91B0-734E802B003A}"/>
                </a:ext>
              </a:extLst>
            </p:cNvPr>
            <p:cNvSpPr txBox="1"/>
            <p:nvPr/>
          </p:nvSpPr>
          <p:spPr>
            <a:xfrm>
              <a:off x="3052293" y="2566271"/>
              <a:ext cx="88864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40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STEP1</a:t>
              </a:r>
              <a:endParaRPr kumimoji="1" lang="ja-JP" altLang="en-US" sz="240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7D5969D-8F4C-405B-A00A-68D10F8277D2}"/>
              </a:ext>
            </a:extLst>
          </p:cNvPr>
          <p:cNvSpPr txBox="1"/>
          <p:nvPr/>
        </p:nvSpPr>
        <p:spPr>
          <a:xfrm>
            <a:off x="2582102" y="257577"/>
            <a:ext cx="2395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latin typeface="+mn-ea"/>
              </a:rPr>
              <a:t>入塾の流れ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9B833EB8-5795-45E5-BAFC-A481A128F745}"/>
              </a:ext>
            </a:extLst>
          </p:cNvPr>
          <p:cNvGrpSpPr/>
          <p:nvPr/>
        </p:nvGrpSpPr>
        <p:grpSpPr>
          <a:xfrm>
            <a:off x="317976" y="1987338"/>
            <a:ext cx="1751527" cy="1120462"/>
            <a:chOff x="2620850" y="2395780"/>
            <a:chExt cx="1751527" cy="1120462"/>
          </a:xfrm>
        </p:grpSpPr>
        <p:sp>
          <p:nvSpPr>
            <p:cNvPr id="9" name="フローチャート: 判断 8">
              <a:extLst>
                <a:ext uri="{FF2B5EF4-FFF2-40B4-BE49-F238E27FC236}">
                  <a16:creationId xmlns:a16="http://schemas.microsoft.com/office/drawing/2014/main" id="{5F0A5B06-E00A-4CF5-A838-A0C3D9232FA8}"/>
                </a:ext>
              </a:extLst>
            </p:cNvPr>
            <p:cNvSpPr/>
            <p:nvPr/>
          </p:nvSpPr>
          <p:spPr>
            <a:xfrm>
              <a:off x="2620850" y="2395780"/>
              <a:ext cx="1751527" cy="1120462"/>
            </a:xfrm>
            <a:prstGeom prst="flowChartDecision">
              <a:avLst/>
            </a:prstGeom>
            <a:solidFill>
              <a:srgbClr val="549E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8FCF957D-10EB-49E3-A83D-F8BE1BD2180E}"/>
                </a:ext>
              </a:extLst>
            </p:cNvPr>
            <p:cNvSpPr txBox="1"/>
            <p:nvPr/>
          </p:nvSpPr>
          <p:spPr>
            <a:xfrm>
              <a:off x="3052293" y="2566271"/>
              <a:ext cx="88864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40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STEP2</a:t>
              </a:r>
              <a:endParaRPr kumimoji="1" lang="ja-JP" altLang="en-US" sz="240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645B9B6B-C618-4B60-8097-3D03A9AD0E57}"/>
              </a:ext>
            </a:extLst>
          </p:cNvPr>
          <p:cNvGrpSpPr/>
          <p:nvPr/>
        </p:nvGrpSpPr>
        <p:grpSpPr>
          <a:xfrm>
            <a:off x="317975" y="3232909"/>
            <a:ext cx="1751527" cy="1120462"/>
            <a:chOff x="2620850" y="2395780"/>
            <a:chExt cx="1751527" cy="1120462"/>
          </a:xfrm>
          <a:solidFill>
            <a:srgbClr val="549E9D"/>
          </a:solidFill>
        </p:grpSpPr>
        <p:sp>
          <p:nvSpPr>
            <p:cNvPr id="12" name="フローチャート: 判断 11">
              <a:extLst>
                <a:ext uri="{FF2B5EF4-FFF2-40B4-BE49-F238E27FC236}">
                  <a16:creationId xmlns:a16="http://schemas.microsoft.com/office/drawing/2014/main" id="{293B963F-8427-4BCB-9BCE-1D099441C373}"/>
                </a:ext>
              </a:extLst>
            </p:cNvPr>
            <p:cNvSpPr/>
            <p:nvPr/>
          </p:nvSpPr>
          <p:spPr>
            <a:xfrm>
              <a:off x="2620850" y="2395780"/>
              <a:ext cx="1751527" cy="1120462"/>
            </a:xfrm>
            <a:prstGeom prst="flowChartDecisi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A024E08A-A7B7-42A5-800A-1F142F471CF7}"/>
                </a:ext>
              </a:extLst>
            </p:cNvPr>
            <p:cNvSpPr txBox="1"/>
            <p:nvPr/>
          </p:nvSpPr>
          <p:spPr>
            <a:xfrm>
              <a:off x="3052293" y="2566271"/>
              <a:ext cx="88864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40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STEP3</a:t>
              </a:r>
              <a:endParaRPr kumimoji="1" lang="ja-JP" altLang="en-US" sz="240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BC03CC5A-53C2-4F66-A88D-F3F4E5DF04FF}"/>
              </a:ext>
            </a:extLst>
          </p:cNvPr>
          <p:cNvGrpSpPr/>
          <p:nvPr/>
        </p:nvGrpSpPr>
        <p:grpSpPr>
          <a:xfrm>
            <a:off x="317975" y="4481855"/>
            <a:ext cx="1751527" cy="1120462"/>
            <a:chOff x="2620850" y="2395780"/>
            <a:chExt cx="1751527" cy="1120462"/>
          </a:xfrm>
        </p:grpSpPr>
        <p:sp>
          <p:nvSpPr>
            <p:cNvPr id="15" name="フローチャート: 判断 14">
              <a:extLst>
                <a:ext uri="{FF2B5EF4-FFF2-40B4-BE49-F238E27FC236}">
                  <a16:creationId xmlns:a16="http://schemas.microsoft.com/office/drawing/2014/main" id="{593D898D-9682-47DD-9563-A0714E514869}"/>
                </a:ext>
              </a:extLst>
            </p:cNvPr>
            <p:cNvSpPr/>
            <p:nvPr/>
          </p:nvSpPr>
          <p:spPr>
            <a:xfrm>
              <a:off x="2620850" y="2395780"/>
              <a:ext cx="1751527" cy="1120462"/>
            </a:xfrm>
            <a:prstGeom prst="flowChartDecision">
              <a:avLst/>
            </a:prstGeom>
            <a:solidFill>
              <a:srgbClr val="549E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FE3DEC7B-3676-4CE4-B292-E26185E29CB0}"/>
                </a:ext>
              </a:extLst>
            </p:cNvPr>
            <p:cNvSpPr txBox="1"/>
            <p:nvPr/>
          </p:nvSpPr>
          <p:spPr>
            <a:xfrm>
              <a:off x="3052293" y="2566271"/>
              <a:ext cx="88864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40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STEP4</a:t>
              </a:r>
              <a:endParaRPr kumimoji="1" lang="ja-JP" altLang="en-US" sz="240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E13725F-4ECE-41AD-98B0-7AF8FAD0E637}"/>
              </a:ext>
            </a:extLst>
          </p:cNvPr>
          <p:cNvSpPr txBox="1"/>
          <p:nvPr/>
        </p:nvSpPr>
        <p:spPr>
          <a:xfrm>
            <a:off x="2284446" y="3649861"/>
            <a:ext cx="740046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提出書類： ①入塾申込書</a:t>
            </a:r>
            <a:r>
              <a:rPr kumimoji="1" lang="en-US" altLang="ja-JP" sz="1400" b="1" dirty="0"/>
              <a:t>	</a:t>
            </a:r>
            <a:r>
              <a:rPr kumimoji="1" lang="ja-JP" altLang="en-US" sz="1400" b="1" dirty="0"/>
              <a:t>　　    ②入塾規約同意書</a:t>
            </a:r>
            <a:endParaRPr kumimoji="1" lang="en-US" altLang="ja-JP" sz="1400" b="1" dirty="0"/>
          </a:p>
          <a:p>
            <a:r>
              <a:rPr lang="ja-JP" altLang="en-US" sz="1400" b="1" kern="100" dirty="0">
                <a:effectLst/>
                <a:latin typeface="+mn-ea"/>
                <a:cs typeface="Times New Roman" panose="02020603050405020304" pitchFamily="18" charset="0"/>
              </a:rPr>
              <a:t>                  ③</a:t>
            </a:r>
            <a:r>
              <a:rPr lang="ja-JP" altLang="ja-JP" sz="1400" b="1" kern="100" dirty="0">
                <a:effectLst/>
                <a:latin typeface="+mn-ea"/>
                <a:cs typeface="Times New Roman" panose="02020603050405020304" pitchFamily="18" charset="0"/>
              </a:rPr>
              <a:t>自動払込利用申込書</a:t>
            </a:r>
            <a:r>
              <a:rPr lang="en-US" altLang="ja-JP" sz="1400" b="1" kern="100" dirty="0">
                <a:effectLst/>
                <a:latin typeface="+mn-ea"/>
                <a:cs typeface="Times New Roman" panose="02020603050405020304" pitchFamily="18" charset="0"/>
              </a:rPr>
              <a:t>  </a:t>
            </a:r>
            <a:r>
              <a:rPr kumimoji="1" lang="ja-JP" altLang="en-US" sz="1400" b="1" kern="100" dirty="0">
                <a:latin typeface="+mn-ea"/>
                <a:cs typeface="Times New Roman" panose="02020603050405020304" pitchFamily="18" charset="0"/>
              </a:rPr>
              <a:t>④</a:t>
            </a:r>
            <a:r>
              <a:rPr kumimoji="1" lang="ja-JP" altLang="en-US" sz="1400" b="1" dirty="0">
                <a:latin typeface="+mn-ea"/>
              </a:rPr>
              <a:t>入塾金＋授業料</a:t>
            </a:r>
            <a:endParaRPr kumimoji="1" lang="en-US" altLang="ja-JP" sz="1400" b="1" dirty="0">
              <a:latin typeface="+mn-ea"/>
            </a:endParaRPr>
          </a:p>
          <a:p>
            <a:r>
              <a:rPr kumimoji="1" lang="ja-JP" altLang="en-US" sz="1400" b="1" dirty="0"/>
              <a:t>事前登録： ⑤</a:t>
            </a:r>
            <a:r>
              <a:rPr lang="ja-JP" altLang="ja-JP" sz="1400" b="1" u="sng" kern="100" dirty="0">
                <a:effectLst/>
                <a:latin typeface="+mn-ea"/>
                <a:cs typeface="Times New Roman" panose="02020603050405020304" pitchFamily="18" charset="0"/>
              </a:rPr>
              <a:t>入退室</a:t>
            </a:r>
            <a:r>
              <a:rPr lang="en-US" altLang="ja-JP" sz="1400" b="1" u="sng" kern="100" dirty="0">
                <a:effectLst/>
                <a:latin typeface="+mn-ea"/>
                <a:cs typeface="Times New Roman" panose="02020603050405020304" pitchFamily="18" charset="0"/>
              </a:rPr>
              <a:t>IC</a:t>
            </a:r>
            <a:r>
              <a:rPr lang="ja-JP" altLang="ja-JP" sz="1400" b="1" u="sng" kern="100" dirty="0">
                <a:effectLst/>
                <a:latin typeface="+mn-ea"/>
                <a:cs typeface="Times New Roman" panose="02020603050405020304" pitchFamily="18" charset="0"/>
              </a:rPr>
              <a:t>タグ（＝フラッシュ暗算のご登録</a:t>
            </a:r>
            <a:r>
              <a:rPr lang="ja-JP" altLang="en-US" sz="1400" b="1" u="sng" kern="100" dirty="0">
                <a:effectLst/>
                <a:latin typeface="+mn-ea"/>
                <a:cs typeface="Times New Roman" panose="02020603050405020304" pitchFamily="18" charset="0"/>
              </a:rPr>
              <a:t>）の</a:t>
            </a:r>
            <a:endParaRPr lang="en-US" altLang="ja-JP" sz="1400" b="1" u="sng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r>
              <a:rPr kumimoji="1" lang="ja-JP" altLang="en-US" sz="1400" b="1" dirty="0"/>
              <a:t>　　　　　 新規登録を必ず行ってください。</a:t>
            </a:r>
            <a:endParaRPr kumimoji="1" lang="en-US" altLang="ja-JP" sz="1400" b="1" dirty="0"/>
          </a:p>
          <a:p>
            <a:endParaRPr kumimoji="1" lang="ja-JP" altLang="en-US" sz="14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A8B2A7F-50E4-411F-BB60-19C8A9270065}"/>
              </a:ext>
            </a:extLst>
          </p:cNvPr>
          <p:cNvSpPr txBox="1"/>
          <p:nvPr/>
        </p:nvSpPr>
        <p:spPr>
          <a:xfrm>
            <a:off x="2263236" y="3346534"/>
            <a:ext cx="1532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ED7D31"/>
                </a:solidFill>
              </a:rPr>
              <a:t>入塾手続き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B46745A-5DC1-42D4-8916-7FF091D0373C}"/>
              </a:ext>
            </a:extLst>
          </p:cNvPr>
          <p:cNvSpPr txBox="1"/>
          <p:nvPr/>
        </p:nvSpPr>
        <p:spPr>
          <a:xfrm>
            <a:off x="2240925" y="1008009"/>
            <a:ext cx="2807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ED7D31"/>
                </a:solidFill>
              </a:rPr>
              <a:t>無料体験入学を申し込む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782F7BF-90BA-4831-9B23-4BF8D8AEFDBA}"/>
              </a:ext>
            </a:extLst>
          </p:cNvPr>
          <p:cNvSpPr txBox="1"/>
          <p:nvPr/>
        </p:nvSpPr>
        <p:spPr>
          <a:xfrm>
            <a:off x="2240925" y="1275132"/>
            <a:ext cx="34466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宮本暗算研究塾</a:t>
            </a:r>
            <a:r>
              <a:rPr kumimoji="1" lang="en-US" altLang="ja-JP" sz="1400" b="1" dirty="0"/>
              <a:t>Max</a:t>
            </a:r>
            <a:r>
              <a:rPr kumimoji="1" lang="ja-JP" altLang="en-US" sz="1400" b="1" dirty="0"/>
              <a:t>ホームページの</a:t>
            </a:r>
            <a:endParaRPr kumimoji="1" lang="en-US" altLang="ja-JP" sz="1400" b="1" dirty="0"/>
          </a:p>
          <a:p>
            <a:r>
              <a:rPr kumimoji="1" lang="ja-JP" altLang="en-US" sz="1400" b="1" dirty="0"/>
              <a:t>お申込みフォームからお申込みください</a:t>
            </a:r>
            <a:endParaRPr kumimoji="1" lang="ja-JP" altLang="en-US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52907E1-4128-45C2-BF89-DAC82D482EC4}"/>
              </a:ext>
            </a:extLst>
          </p:cNvPr>
          <p:cNvSpPr txBox="1"/>
          <p:nvPr/>
        </p:nvSpPr>
        <p:spPr>
          <a:xfrm>
            <a:off x="2232931" y="2174312"/>
            <a:ext cx="2807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ED7D31"/>
                </a:solidFill>
              </a:rPr>
              <a:t>無料体験入学を受講する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599768B-7E58-4714-920E-E1B54CB226E8}"/>
              </a:ext>
            </a:extLst>
          </p:cNvPr>
          <p:cNvSpPr txBox="1"/>
          <p:nvPr/>
        </p:nvSpPr>
        <p:spPr>
          <a:xfrm>
            <a:off x="2240925" y="2467683"/>
            <a:ext cx="4569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保護者の方も体験授業の様子をご見学ください</a:t>
            </a:r>
            <a:endParaRPr kumimoji="1" lang="en-US" altLang="ja-JP" sz="1400" b="1" dirty="0"/>
          </a:p>
          <a:p>
            <a:r>
              <a:rPr kumimoji="1" lang="en-US" altLang="ja-JP" sz="1400" b="1" dirty="0"/>
              <a:t>※</a:t>
            </a:r>
            <a:r>
              <a:rPr kumimoji="1" lang="ja-JP" altLang="en-US" sz="1400" b="1" dirty="0"/>
              <a:t>筆記用具をご持参ください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FDDA6CF-BB76-4801-82BE-CCA4CC5C5520}"/>
              </a:ext>
            </a:extLst>
          </p:cNvPr>
          <p:cNvSpPr txBox="1"/>
          <p:nvPr/>
        </p:nvSpPr>
        <p:spPr>
          <a:xfrm>
            <a:off x="2284447" y="4886422"/>
            <a:ext cx="1257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ED7D31"/>
                </a:solidFill>
              </a:rPr>
              <a:t>通塾開始</a:t>
            </a:r>
          </a:p>
        </p:txBody>
      </p:sp>
      <p:pic>
        <p:nvPicPr>
          <p:cNvPr id="25" name="図 24" descr="QR コード&#10;&#10;自動的に生成された説明">
            <a:extLst>
              <a:ext uri="{FF2B5EF4-FFF2-40B4-BE49-F238E27FC236}">
                <a16:creationId xmlns:a16="http://schemas.microsoft.com/office/drawing/2014/main" id="{BC215A97-FC12-42AB-9BC2-100B85D07A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7576" y="1079049"/>
            <a:ext cx="827966" cy="827966"/>
          </a:xfrm>
          <a:prstGeom prst="rect">
            <a:avLst/>
          </a:prstGeom>
        </p:spPr>
      </p:pic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39D54A60-71D4-4DD3-80A9-838144FC76DA}"/>
              </a:ext>
            </a:extLst>
          </p:cNvPr>
          <p:cNvCxnSpPr>
            <a:cxnSpLocks/>
          </p:cNvCxnSpPr>
          <p:nvPr/>
        </p:nvCxnSpPr>
        <p:spPr>
          <a:xfrm>
            <a:off x="180304" y="5705338"/>
            <a:ext cx="718641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図 26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B80E576E-B140-4EAB-A531-EB8A0823CC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50" b="95625" l="7838" r="90000">
                        <a14:foregroundMark x1="8378" y1="34063" x2="8378" y2="34063"/>
                        <a14:foregroundMark x1="75405" y1="7500" x2="77838" y2="9688"/>
                        <a14:foregroundMark x1="78919" y1="3750" x2="78919" y2="3750"/>
                        <a14:foregroundMark x1="70270" y1="92813" x2="70270" y2="92813"/>
                        <a14:foregroundMark x1="43243" y1="94063" x2="43243" y2="94063"/>
                        <a14:foregroundMark x1="65946" y1="95625" x2="65946" y2="95625"/>
                        <a14:foregroundMark x1="67297" y1="94063" x2="66486" y2="940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347" y="7516859"/>
            <a:ext cx="2557401" cy="2211806"/>
          </a:xfrm>
          <a:prstGeom prst="rect">
            <a:avLst/>
          </a:prstGeom>
        </p:spPr>
      </p:pic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95758DE8-834B-44DA-8DCF-94FF6D36EAAB}"/>
              </a:ext>
            </a:extLst>
          </p:cNvPr>
          <p:cNvSpPr/>
          <p:nvPr/>
        </p:nvSpPr>
        <p:spPr>
          <a:xfrm>
            <a:off x="-196" y="9625737"/>
            <a:ext cx="7566277" cy="1066076"/>
          </a:xfrm>
          <a:prstGeom prst="rect">
            <a:avLst/>
          </a:prstGeom>
          <a:solidFill>
            <a:srgbClr val="BC6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A81A855-CF6A-4414-B740-7AD8535F8711}"/>
              </a:ext>
            </a:extLst>
          </p:cNvPr>
          <p:cNvSpPr txBox="1"/>
          <p:nvPr/>
        </p:nvSpPr>
        <p:spPr>
          <a:xfrm>
            <a:off x="90928" y="9839421"/>
            <a:ext cx="3590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  <a:latin typeface="Tw Cen MT" panose="020B0602020104020603" pitchFamily="34" charset="0"/>
              </a:rPr>
              <a:t>＼フラッシュ暗算開発教室／</a:t>
            </a:r>
            <a:endParaRPr kumimoji="1" lang="en-US" altLang="ja-JP" b="1" dirty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r>
              <a:rPr kumimoji="1" lang="ja-JP" altLang="en-US" b="1" dirty="0">
                <a:solidFill>
                  <a:schemeClr val="bg1"/>
                </a:solidFill>
                <a:latin typeface="Tw Cen MT" panose="020B0602020104020603" pitchFamily="34" charset="0"/>
              </a:rPr>
              <a:t>宮本暗算研究塾</a:t>
            </a:r>
            <a:r>
              <a:rPr kumimoji="1" lang="en-US" altLang="ja-JP" b="1" dirty="0">
                <a:solidFill>
                  <a:schemeClr val="bg1"/>
                </a:solidFill>
                <a:latin typeface="Tw Cen MT" panose="020B0602020104020603" pitchFamily="34" charset="0"/>
              </a:rPr>
              <a:t>Max</a:t>
            </a:r>
            <a:r>
              <a:rPr kumimoji="1" lang="ja-JP" altLang="en-US" b="1" dirty="0">
                <a:solidFill>
                  <a:schemeClr val="bg1"/>
                </a:solidFill>
                <a:latin typeface="Tw Cen MT" panose="020B0602020104020603" pitchFamily="34" charset="0"/>
              </a:rPr>
              <a:t>八王子教室</a:t>
            </a:r>
            <a:endParaRPr kumimoji="1" lang="en-US" altLang="ja-JP" b="1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64931929-6D71-4B31-9861-875C28A0343C}"/>
              </a:ext>
            </a:extLst>
          </p:cNvPr>
          <p:cNvSpPr txBox="1"/>
          <p:nvPr/>
        </p:nvSpPr>
        <p:spPr>
          <a:xfrm>
            <a:off x="3979463" y="9846285"/>
            <a:ext cx="3774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  <a:latin typeface="Tw Cen MT" panose="020B0602020104020603" pitchFamily="34" charset="0"/>
              </a:rPr>
              <a:t>〒</a:t>
            </a:r>
            <a:r>
              <a:rPr kumimoji="1" lang="en-US" altLang="ja-JP" b="1" dirty="0">
                <a:solidFill>
                  <a:schemeClr val="bg1"/>
                </a:solidFill>
                <a:latin typeface="Tw Cen MT" panose="020B0602020104020603" pitchFamily="34" charset="0"/>
              </a:rPr>
              <a:t>192</a:t>
            </a:r>
            <a:r>
              <a:rPr kumimoji="1" lang="ja-JP" altLang="en-US" b="1" dirty="0">
                <a:solidFill>
                  <a:schemeClr val="bg1"/>
                </a:solidFill>
                <a:latin typeface="Tw Cen MT" panose="020B0602020104020603" pitchFamily="34" charset="0"/>
              </a:rPr>
              <a:t>ｰ</a:t>
            </a:r>
            <a:r>
              <a:rPr kumimoji="1" lang="en-US" altLang="ja-JP" b="1" dirty="0">
                <a:solidFill>
                  <a:schemeClr val="bg1"/>
                </a:solidFill>
                <a:latin typeface="Tw Cen MT" panose="020B0602020104020603" pitchFamily="34" charset="0"/>
              </a:rPr>
              <a:t>0041</a:t>
            </a:r>
          </a:p>
          <a:p>
            <a:r>
              <a:rPr kumimoji="1" lang="ja-JP" altLang="en-US" b="1" dirty="0">
                <a:solidFill>
                  <a:schemeClr val="bg1"/>
                </a:solidFill>
                <a:latin typeface="Tw Cen MT" panose="020B0602020104020603" pitchFamily="34" charset="0"/>
              </a:rPr>
              <a:t>東京都八王子市中野上町 </a:t>
            </a:r>
            <a:r>
              <a:rPr kumimoji="1" lang="en-US" altLang="ja-JP" b="1" dirty="0">
                <a:solidFill>
                  <a:schemeClr val="bg1"/>
                </a:solidFill>
                <a:latin typeface="Tw Cen MT" panose="020B0602020104020603" pitchFamily="34" charset="0"/>
              </a:rPr>
              <a:t>3</a:t>
            </a:r>
            <a:r>
              <a:rPr kumimoji="1" lang="ja-JP" altLang="en-US" b="1" dirty="0">
                <a:solidFill>
                  <a:schemeClr val="bg1"/>
                </a:solidFill>
                <a:latin typeface="Tw Cen MT" panose="020B0602020104020603" pitchFamily="34" charset="0"/>
              </a:rPr>
              <a:t>ｰ</a:t>
            </a:r>
            <a:r>
              <a:rPr kumimoji="1" lang="en-US" altLang="ja-JP" b="1" dirty="0">
                <a:solidFill>
                  <a:schemeClr val="bg1"/>
                </a:solidFill>
                <a:latin typeface="Tw Cen MT" panose="020B0602020104020603" pitchFamily="34" charset="0"/>
              </a:rPr>
              <a:t>6</a:t>
            </a:r>
            <a:r>
              <a:rPr kumimoji="1" lang="ja-JP" altLang="en-US" b="1" dirty="0">
                <a:solidFill>
                  <a:schemeClr val="bg1"/>
                </a:solidFill>
                <a:latin typeface="Tw Cen MT" panose="020B0602020104020603" pitchFamily="34" charset="0"/>
              </a:rPr>
              <a:t>ｰ</a:t>
            </a:r>
            <a:r>
              <a:rPr kumimoji="1" lang="en-US" altLang="ja-JP" b="1" dirty="0">
                <a:solidFill>
                  <a:schemeClr val="bg1"/>
                </a:solidFill>
                <a:latin typeface="Tw Cen MT" panose="020B0602020104020603" pitchFamily="34" charset="0"/>
              </a:rPr>
              <a:t>9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9129B1B-EC91-0B05-8685-4C0649353CC6}"/>
              </a:ext>
            </a:extLst>
          </p:cNvPr>
          <p:cNvGrpSpPr/>
          <p:nvPr/>
        </p:nvGrpSpPr>
        <p:grpSpPr>
          <a:xfrm>
            <a:off x="430303" y="5949587"/>
            <a:ext cx="6684134" cy="3980577"/>
            <a:chOff x="430303" y="5949587"/>
            <a:chExt cx="6684134" cy="3980577"/>
          </a:xfrm>
        </p:grpSpPr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62E4E981-60F3-44C1-A30B-24E03B21EED0}"/>
                </a:ext>
              </a:extLst>
            </p:cNvPr>
            <p:cNvSpPr txBox="1"/>
            <p:nvPr/>
          </p:nvSpPr>
          <p:spPr>
            <a:xfrm>
              <a:off x="430303" y="5949587"/>
              <a:ext cx="6684134" cy="39805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latin typeface="+mn-ea"/>
                </a:rPr>
                <a:t>入   塾   金 ：</a:t>
              </a:r>
              <a:r>
                <a:rPr kumimoji="1" lang="en-US" altLang="ja-JP" sz="1600" b="1" dirty="0">
                  <a:latin typeface="+mn-ea"/>
                </a:rPr>
                <a:t>11,000</a:t>
              </a:r>
              <a:r>
                <a:rPr kumimoji="1" lang="ja-JP" altLang="en-US" sz="1600" b="1">
                  <a:latin typeface="+mn-ea"/>
                </a:rPr>
                <a:t>円</a:t>
              </a:r>
              <a:endParaRPr kumimoji="1" lang="en-US" altLang="ja-JP" sz="1600" b="1" dirty="0">
                <a:latin typeface="+mn-ea"/>
              </a:endParaRPr>
            </a:p>
            <a:p>
              <a:r>
                <a:rPr kumimoji="1" lang="ja-JP" altLang="en-US" sz="1600" b="1" dirty="0">
                  <a:latin typeface="+mn-ea"/>
                </a:rPr>
                <a:t>　　　　　        </a:t>
              </a:r>
              <a:r>
                <a:rPr kumimoji="1" lang="en-US" altLang="ja-JP" sz="1600" b="1" dirty="0">
                  <a:latin typeface="+mn-ea"/>
                </a:rPr>
                <a:t>600</a:t>
              </a:r>
              <a:r>
                <a:rPr kumimoji="1" lang="ja-JP" altLang="en-US" sz="1600" b="1" dirty="0">
                  <a:latin typeface="+mn-ea"/>
                </a:rPr>
                <a:t>円</a:t>
              </a:r>
              <a:r>
                <a:rPr kumimoji="1" lang="en-US" altLang="ja-JP" sz="1600" b="1" dirty="0">
                  <a:latin typeface="+mn-ea"/>
                </a:rPr>
                <a:t>(</a:t>
              </a:r>
              <a:r>
                <a:rPr kumimoji="1" lang="ja-JP" altLang="en-US" sz="1600" b="1" dirty="0">
                  <a:latin typeface="+mn-ea"/>
                </a:rPr>
                <a:t>入退室用</a:t>
              </a:r>
              <a:r>
                <a:rPr kumimoji="1" lang="en-US" altLang="ja-JP" sz="1600" b="1" dirty="0">
                  <a:latin typeface="+mn-ea"/>
                </a:rPr>
                <a:t>IC</a:t>
              </a:r>
              <a:r>
                <a:rPr kumimoji="1" lang="ja-JP" altLang="en-US" sz="1600" b="1" dirty="0">
                  <a:latin typeface="+mn-ea"/>
                </a:rPr>
                <a:t>タグ</a:t>
              </a:r>
              <a:r>
                <a:rPr kumimoji="1" lang="en-US" altLang="ja-JP" sz="1600" b="1" dirty="0">
                  <a:latin typeface="+mn-ea"/>
                </a:rPr>
                <a:t>)</a:t>
              </a:r>
            </a:p>
            <a:p>
              <a:endParaRPr kumimoji="1" lang="en-US" altLang="ja-JP" sz="1600" b="1" dirty="0">
                <a:latin typeface="+mn-ea"/>
              </a:endParaRPr>
            </a:p>
            <a:p>
              <a:r>
                <a:rPr kumimoji="1" lang="ja-JP" altLang="en-US" sz="1600" b="1" dirty="0">
                  <a:latin typeface="+mn-ea"/>
                </a:rPr>
                <a:t>授   業   料 ：</a:t>
              </a:r>
              <a:r>
                <a:rPr kumimoji="1" lang="en-US" altLang="ja-JP" sz="1600" b="1" dirty="0">
                  <a:latin typeface="+mn-ea"/>
                </a:rPr>
                <a:t>11,000</a:t>
              </a:r>
              <a:r>
                <a:rPr kumimoji="1" lang="ja-JP" altLang="en-US" sz="1600" b="1" dirty="0">
                  <a:latin typeface="+mn-ea"/>
                </a:rPr>
                <a:t>円</a:t>
              </a:r>
              <a:endParaRPr kumimoji="1" lang="en-US" altLang="ja-JP" sz="1600" b="1" dirty="0">
                <a:latin typeface="+mn-ea"/>
              </a:endParaRPr>
            </a:p>
            <a:p>
              <a:endParaRPr kumimoji="1" lang="en-US" altLang="ja-JP" sz="1600" b="1" dirty="0">
                <a:latin typeface="+mn-ea"/>
              </a:endParaRPr>
            </a:p>
            <a:p>
              <a:r>
                <a:rPr kumimoji="1" lang="ja-JP" altLang="en-US" sz="1600" b="1" dirty="0">
                  <a:latin typeface="+mn-ea"/>
                </a:rPr>
                <a:t>授   業   日 ：月曜日、水曜日、木曜日、金曜日</a:t>
              </a:r>
              <a:endParaRPr kumimoji="1" lang="en-US" altLang="ja-JP" sz="1600" b="1" dirty="0">
                <a:latin typeface="+mn-ea"/>
              </a:endParaRPr>
            </a:p>
            <a:p>
              <a:endParaRPr kumimoji="1" lang="en-US" altLang="ja-JP" sz="1600" b="1" dirty="0">
                <a:latin typeface="+mn-ea"/>
              </a:endParaRPr>
            </a:p>
            <a:p>
              <a:r>
                <a:rPr kumimoji="1" lang="ja-JP" altLang="en-US" sz="1600" b="1" dirty="0">
                  <a:latin typeface="+mn-ea"/>
                </a:rPr>
                <a:t>授 業 時 間：①</a:t>
              </a:r>
              <a:r>
                <a:rPr kumimoji="1" lang="en-US" altLang="ja-JP" sz="1600" b="1" dirty="0">
                  <a:latin typeface="+mn-ea"/>
                </a:rPr>
                <a:t>15</a:t>
              </a:r>
              <a:r>
                <a:rPr kumimoji="1" lang="ja-JP" altLang="en-US" sz="1600" b="1" dirty="0">
                  <a:latin typeface="+mn-ea"/>
                </a:rPr>
                <a:t>：</a:t>
              </a:r>
              <a:r>
                <a:rPr kumimoji="1" lang="en-US" altLang="ja-JP" sz="1600" b="1" dirty="0">
                  <a:latin typeface="+mn-ea"/>
                </a:rPr>
                <a:t>00</a:t>
              </a:r>
              <a:r>
                <a:rPr kumimoji="1" lang="ja-JP" altLang="en-US" sz="1600" b="1" dirty="0">
                  <a:latin typeface="+mn-ea"/>
                </a:rPr>
                <a:t>～</a:t>
              </a:r>
              <a:r>
                <a:rPr kumimoji="1" lang="en-US" altLang="ja-JP" sz="1600" b="1" dirty="0">
                  <a:latin typeface="+mn-ea"/>
                </a:rPr>
                <a:t>16</a:t>
              </a:r>
              <a:r>
                <a:rPr kumimoji="1" lang="ja-JP" altLang="en-US" sz="1600" b="1" dirty="0">
                  <a:latin typeface="+mn-ea"/>
                </a:rPr>
                <a:t>：</a:t>
              </a:r>
              <a:r>
                <a:rPr kumimoji="1" lang="en-US" altLang="ja-JP" sz="1600" b="1" dirty="0">
                  <a:latin typeface="+mn-ea"/>
                </a:rPr>
                <a:t>00</a:t>
              </a:r>
              <a:r>
                <a:rPr kumimoji="1" lang="ja-JP" altLang="en-US" sz="1600" b="1" dirty="0">
                  <a:latin typeface="+mn-ea"/>
                </a:rPr>
                <a:t>　 ②</a:t>
              </a:r>
              <a:r>
                <a:rPr kumimoji="1" lang="en-US" altLang="ja-JP" sz="1600" b="1" dirty="0">
                  <a:latin typeface="+mn-ea"/>
                </a:rPr>
                <a:t>16</a:t>
              </a:r>
              <a:r>
                <a:rPr kumimoji="1" lang="ja-JP" altLang="en-US" sz="1600" b="1" dirty="0">
                  <a:latin typeface="+mn-ea"/>
                </a:rPr>
                <a:t>：</a:t>
              </a:r>
              <a:r>
                <a:rPr kumimoji="1" lang="en-US" altLang="ja-JP" sz="1600" b="1" dirty="0">
                  <a:latin typeface="+mn-ea"/>
                </a:rPr>
                <a:t>00</a:t>
              </a:r>
              <a:r>
                <a:rPr kumimoji="1" lang="ja-JP" altLang="en-US" sz="1600" b="1" dirty="0">
                  <a:latin typeface="+mn-ea"/>
                </a:rPr>
                <a:t>～</a:t>
              </a:r>
              <a:r>
                <a:rPr kumimoji="1" lang="en-US" altLang="ja-JP" sz="1600" b="1" dirty="0">
                  <a:latin typeface="+mn-ea"/>
                </a:rPr>
                <a:t>17</a:t>
              </a:r>
              <a:r>
                <a:rPr kumimoji="1" lang="ja-JP" altLang="en-US" sz="1600" b="1" dirty="0">
                  <a:latin typeface="+mn-ea"/>
                </a:rPr>
                <a:t>：</a:t>
              </a:r>
              <a:r>
                <a:rPr kumimoji="1" lang="en-US" altLang="ja-JP" sz="1600" b="1" dirty="0">
                  <a:latin typeface="+mn-ea"/>
                </a:rPr>
                <a:t>00</a:t>
              </a:r>
            </a:p>
            <a:p>
              <a:r>
                <a:rPr kumimoji="1" lang="ja-JP" altLang="en-US" sz="1600" b="1" dirty="0">
                  <a:latin typeface="+mn-ea"/>
                </a:rPr>
                <a:t>　　　　　   ③</a:t>
              </a:r>
              <a:r>
                <a:rPr kumimoji="1" lang="en-US" altLang="ja-JP" sz="1600" b="1" dirty="0">
                  <a:latin typeface="+mn-ea"/>
                </a:rPr>
                <a:t>17</a:t>
              </a:r>
              <a:r>
                <a:rPr kumimoji="1" lang="ja-JP" altLang="en-US" sz="1600" b="1" dirty="0">
                  <a:latin typeface="+mn-ea"/>
                </a:rPr>
                <a:t>：</a:t>
              </a:r>
              <a:r>
                <a:rPr kumimoji="1" lang="en-US" altLang="ja-JP" sz="1600" b="1" dirty="0">
                  <a:latin typeface="+mn-ea"/>
                </a:rPr>
                <a:t>00</a:t>
              </a:r>
              <a:r>
                <a:rPr kumimoji="1" lang="ja-JP" altLang="en-US" sz="1600" b="1" dirty="0">
                  <a:latin typeface="+mn-ea"/>
                </a:rPr>
                <a:t>～</a:t>
              </a:r>
              <a:r>
                <a:rPr kumimoji="1" lang="en-US" altLang="ja-JP" sz="1600" b="1" dirty="0">
                  <a:latin typeface="+mn-ea"/>
                </a:rPr>
                <a:t>18</a:t>
              </a:r>
              <a:r>
                <a:rPr kumimoji="1" lang="ja-JP" altLang="en-US" sz="1600" b="1" dirty="0">
                  <a:latin typeface="+mn-ea"/>
                </a:rPr>
                <a:t>：</a:t>
              </a:r>
              <a:r>
                <a:rPr kumimoji="1" lang="en-US" altLang="ja-JP" sz="1600" b="1" dirty="0">
                  <a:latin typeface="+mn-ea"/>
                </a:rPr>
                <a:t>00</a:t>
              </a:r>
              <a:r>
                <a:rPr kumimoji="1" lang="ja-JP" altLang="en-US" sz="1600" b="1" dirty="0">
                  <a:latin typeface="+mn-ea"/>
                </a:rPr>
                <a:t>　 ④</a:t>
              </a:r>
              <a:r>
                <a:rPr kumimoji="1" lang="en-US" altLang="ja-JP" sz="1600" b="1" dirty="0">
                  <a:latin typeface="+mn-ea"/>
                </a:rPr>
                <a:t>18</a:t>
              </a:r>
              <a:r>
                <a:rPr kumimoji="1" lang="ja-JP" altLang="en-US" sz="1600" b="1" dirty="0">
                  <a:latin typeface="+mn-ea"/>
                </a:rPr>
                <a:t>：</a:t>
              </a:r>
              <a:r>
                <a:rPr kumimoji="1" lang="en-US" altLang="ja-JP" sz="1600" b="1" dirty="0">
                  <a:latin typeface="+mn-ea"/>
                </a:rPr>
                <a:t>00</a:t>
              </a:r>
              <a:r>
                <a:rPr kumimoji="1" lang="ja-JP" altLang="en-US" sz="1600" b="1" dirty="0">
                  <a:latin typeface="+mn-ea"/>
                </a:rPr>
                <a:t>～</a:t>
              </a:r>
              <a:r>
                <a:rPr kumimoji="1" lang="en-US" altLang="ja-JP" sz="1600" b="1" dirty="0">
                  <a:latin typeface="+mn-ea"/>
                </a:rPr>
                <a:t>19</a:t>
              </a:r>
              <a:r>
                <a:rPr kumimoji="1" lang="ja-JP" altLang="en-US" sz="1600" b="1" dirty="0">
                  <a:latin typeface="+mn-ea"/>
                </a:rPr>
                <a:t>：</a:t>
              </a:r>
              <a:r>
                <a:rPr kumimoji="1" lang="en-US" altLang="ja-JP" sz="1600" b="1" dirty="0">
                  <a:latin typeface="+mn-ea"/>
                </a:rPr>
                <a:t>30</a:t>
              </a:r>
            </a:p>
            <a:p>
              <a:endParaRPr kumimoji="1" lang="en-US" altLang="ja-JP" sz="1600" b="1" dirty="0">
                <a:latin typeface="+mn-ea"/>
              </a:endParaRPr>
            </a:p>
            <a:p>
              <a:pPr algn="just"/>
              <a:endParaRPr lang="en-US" altLang="ja-JP" sz="1600" b="1" kern="100" dirty="0">
                <a:effectLst/>
                <a:latin typeface="+mn-ea"/>
                <a:cs typeface="Times New Roman" panose="02020603050405020304" pitchFamily="18" charset="0"/>
              </a:endParaRPr>
            </a:p>
            <a:p>
              <a:pPr algn="just">
                <a:lnSpc>
                  <a:spcPts val="1600"/>
                </a:lnSpc>
              </a:pPr>
              <a:r>
                <a:rPr lang="ja-JP" altLang="en-US" sz="1600" b="1" kern="100" dirty="0">
                  <a:effectLst/>
                  <a:latin typeface="+mn-ea"/>
                  <a:cs typeface="Times New Roman" panose="02020603050405020304" pitchFamily="18" charset="0"/>
                </a:rPr>
                <a:t>持   ち   物 ：</a:t>
              </a:r>
              <a:r>
                <a:rPr lang="ja-JP" altLang="ja-JP" sz="1600" b="1" kern="100" dirty="0">
                  <a:effectLst/>
                  <a:latin typeface="+mn-ea"/>
                  <a:cs typeface="Times New Roman" panose="02020603050405020304" pitchFamily="18" charset="0"/>
                </a:rPr>
                <a:t>筆記用具（えんぴつ・消しゴム）</a:t>
              </a:r>
            </a:p>
            <a:p>
              <a:pPr algn="just">
                <a:lnSpc>
                  <a:spcPts val="1600"/>
                </a:lnSpc>
              </a:pPr>
              <a:endParaRPr lang="ja-JP" altLang="ja-JP" sz="1600" b="1" kern="100" dirty="0">
                <a:effectLst/>
                <a:latin typeface="+mn-ea"/>
                <a:cs typeface="Times New Roman" panose="02020603050405020304" pitchFamily="18" charset="0"/>
              </a:endParaRPr>
            </a:p>
            <a:p>
              <a:pPr algn="just"/>
              <a:endParaRPr lang="ja-JP" altLang="ja-JP" sz="1600" b="1" kern="100" dirty="0">
                <a:effectLst/>
                <a:latin typeface="+mn-ea"/>
                <a:cs typeface="Times New Roman" panose="02020603050405020304" pitchFamily="18" charset="0"/>
              </a:endParaRPr>
            </a:p>
            <a:p>
              <a:pPr algn="just"/>
              <a:r>
                <a:rPr lang="en-US" altLang="ja-JP" sz="1800" kern="100" dirty="0">
                  <a:effectLst/>
                  <a:latin typeface="游ゴシック Light" panose="020B0300000000000000" pitchFamily="50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 </a:t>
              </a:r>
              <a:endPara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  <a:p>
              <a:endParaRPr kumimoji="1" lang="en-US" altLang="ja-JP" sz="1600" b="1" dirty="0">
                <a:latin typeface="+mn-ea"/>
              </a:endParaRP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87F71DEE-714A-5330-37F6-913079F25946}"/>
                </a:ext>
              </a:extLst>
            </p:cNvPr>
            <p:cNvSpPr txBox="1"/>
            <p:nvPr/>
          </p:nvSpPr>
          <p:spPr>
            <a:xfrm>
              <a:off x="1638060" y="8171188"/>
              <a:ext cx="38811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/>
                <a:t>※</a:t>
              </a:r>
              <a:r>
                <a:rPr kumimoji="1" lang="ja-JP" altLang="en-US" sz="1000" dirty="0"/>
                <a:t>初心者および</a:t>
              </a:r>
              <a:r>
                <a:rPr kumimoji="1" lang="en-US" altLang="ja-JP" sz="1000" dirty="0"/>
                <a:t>3</a:t>
              </a:r>
              <a:r>
                <a:rPr kumimoji="1" lang="ja-JP" altLang="en-US" sz="1000" dirty="0"/>
                <a:t>級以下の方は</a:t>
              </a:r>
              <a:r>
                <a:rPr kumimoji="1" lang="en-US" altLang="ja-JP" sz="1000" dirty="0"/>
                <a:t>18:00</a:t>
              </a:r>
              <a:r>
                <a:rPr kumimoji="1" lang="ja-JP" altLang="en-US" sz="1000" dirty="0"/>
                <a:t>までとさせていただきます。</a:t>
              </a:r>
              <a:endParaRPr kumimoji="1" lang="en-US" altLang="ja-JP" sz="1000" dirty="0"/>
            </a:p>
            <a:p>
              <a:r>
                <a:rPr kumimoji="1" lang="ja-JP" altLang="en-US" sz="1000" dirty="0"/>
                <a:t>　</a:t>
              </a:r>
            </a:p>
          </p:txBody>
        </p:sp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3083B79-E0A3-A576-687A-605A871EDD47}"/>
              </a:ext>
            </a:extLst>
          </p:cNvPr>
          <p:cNvSpPr txBox="1"/>
          <p:nvPr/>
        </p:nvSpPr>
        <p:spPr>
          <a:xfrm>
            <a:off x="1648496" y="8825816"/>
            <a:ext cx="15953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/>
              <a:t>※</a:t>
            </a:r>
            <a:r>
              <a:rPr lang="ja-JP" altLang="ja-JP" sz="1000" kern="100" dirty="0">
                <a:latin typeface="+mn-ea"/>
                <a:cs typeface="Times New Roman" panose="02020603050405020304" pitchFamily="18" charset="0"/>
              </a:rPr>
              <a:t>シャーペンは</a:t>
            </a:r>
            <a:r>
              <a:rPr lang="ja-JP" altLang="en-US" sz="1000" kern="100" dirty="0">
                <a:latin typeface="+mn-ea"/>
                <a:cs typeface="Times New Roman" panose="02020603050405020304" pitchFamily="18" charset="0"/>
              </a:rPr>
              <a:t>３級</a:t>
            </a:r>
            <a:r>
              <a:rPr lang="ja-JP" altLang="ja-JP" sz="1000" kern="100" dirty="0">
                <a:latin typeface="+mn-ea"/>
                <a:cs typeface="Times New Roman" panose="02020603050405020304" pitchFamily="18" charset="0"/>
              </a:rPr>
              <a:t>以上</a:t>
            </a:r>
          </a:p>
        </p:txBody>
      </p:sp>
    </p:spTree>
    <p:extLst>
      <p:ext uri="{BB962C8B-B14F-4D97-AF65-F5344CB8AC3E}">
        <p14:creationId xmlns:p14="http://schemas.microsoft.com/office/powerpoint/2010/main" val="3836075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232</Words>
  <Application>Microsoft Office PowerPoint</Application>
  <PresentationFormat>ユーザー設定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游ゴシック</vt:lpstr>
      <vt:lpstr>游ゴシック Light</vt:lpstr>
      <vt:lpstr>游明朝</vt:lpstr>
      <vt:lpstr>Arial</vt:lpstr>
      <vt:lpstr>Calibri</vt:lpstr>
      <vt:lpstr>Calibri Light</vt:lpstr>
      <vt:lpstr>Tw Cen MT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宮本 理香子</dc:creator>
  <cp:lastModifiedBy>宮本 理香子</cp:lastModifiedBy>
  <cp:revision>14</cp:revision>
  <cp:lastPrinted>2022-06-07T13:27:03Z</cp:lastPrinted>
  <dcterms:created xsi:type="dcterms:W3CDTF">2022-03-17T16:17:56Z</dcterms:created>
  <dcterms:modified xsi:type="dcterms:W3CDTF">2022-09-06T10:26:54Z</dcterms:modified>
</cp:coreProperties>
</file>